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64" r:id="rId4"/>
    <p:sldId id="267" r:id="rId5"/>
    <p:sldId id="265" r:id="rId6"/>
    <p:sldId id="257" r:id="rId7"/>
    <p:sldId id="258" r:id="rId8"/>
    <p:sldId id="268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28" autoAdjust="0"/>
  </p:normalViewPr>
  <p:slideViewPr>
    <p:cSldViewPr>
      <p:cViewPr varScale="1">
        <p:scale>
          <a:sx n="94" d="100"/>
          <a:sy n="94" d="100"/>
        </p:scale>
        <p:origin x="-7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\Documents\PTUA\ptua-docs\2015\PTUA-Top-Airpor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\Documents\PTUA\ptua-docs\2015\PTUA-Top-Airpo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AU" dirty="0" smtClean="0"/>
              <a:t>Rail:</a:t>
            </a:r>
            <a:r>
              <a:rPr lang="en-AU" baseline="0" dirty="0" smtClean="0"/>
              <a:t> </a:t>
            </a:r>
            <a:r>
              <a:rPr lang="en-AU" dirty="0" smtClean="0"/>
              <a:t>50 </a:t>
            </a:r>
            <a:r>
              <a:rPr lang="en-AU" dirty="0"/>
              <a:t>busiest airports</a:t>
            </a:r>
          </a:p>
        </c:rich>
      </c:tx>
      <c:layout>
        <c:manualLayout>
          <c:xMode val="edge"/>
          <c:yMode val="edge"/>
          <c:x val="0.35867284722948445"/>
          <c:y val="1.7067996029115046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1.302137445141293E-2"/>
                  <c:y val="0.3307266976243354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Shuttle to rail, </a:t>
                    </a:r>
                    <a:r>
                      <a:rPr lang="en-US"/>
                      <a:t>4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baseline="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Summaries!$A$8:$A$11</c:f>
              <c:strCache>
                <c:ptCount val="4"/>
                <c:pt idx="0">
                  <c:v>Yes</c:v>
                </c:pt>
                <c:pt idx="1">
                  <c:v>Opening by 2021</c:v>
                </c:pt>
                <c:pt idx="2">
                  <c:v>Shuttle</c:v>
                </c:pt>
                <c:pt idx="3">
                  <c:v>No</c:v>
                </c:pt>
              </c:strCache>
            </c:strRef>
          </c:cat>
          <c:val>
            <c:numRef>
              <c:f>Summaries!$B$8:$B$11</c:f>
              <c:numCache>
                <c:formatCode>General</c:formatCode>
                <c:ptCount val="4"/>
                <c:pt idx="0">
                  <c:v>35</c:v>
                </c:pt>
                <c:pt idx="1">
                  <c:v>5</c:v>
                </c:pt>
                <c:pt idx="2">
                  <c:v>4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AU" dirty="0" smtClean="0"/>
              <a:t>Rail: 100 </a:t>
            </a:r>
            <a:r>
              <a:rPr lang="en-AU" dirty="0"/>
              <a:t>busiest airports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Shuttle to rail, </a:t>
                    </a:r>
                    <a:r>
                      <a:rPr lang="en-US"/>
                      <a:t>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baseline="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Summaries!$A$14:$A$17</c:f>
              <c:strCache>
                <c:ptCount val="4"/>
                <c:pt idx="0">
                  <c:v>Yes</c:v>
                </c:pt>
                <c:pt idx="1">
                  <c:v>Opening by 2021</c:v>
                </c:pt>
                <c:pt idx="2">
                  <c:v>Shuttle</c:v>
                </c:pt>
                <c:pt idx="3">
                  <c:v>No</c:v>
                </c:pt>
              </c:strCache>
            </c:strRef>
          </c:cat>
          <c:val>
            <c:numRef>
              <c:f>Summaries!$B$14:$B$17</c:f>
              <c:numCache>
                <c:formatCode>General</c:formatCode>
                <c:ptCount val="4"/>
                <c:pt idx="0">
                  <c:v>64</c:v>
                </c:pt>
                <c:pt idx="1">
                  <c:v>13</c:v>
                </c:pt>
                <c:pt idx="2">
                  <c:v>6</c:v>
                </c:pt>
                <c:pt idx="3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AU" sz="1800" b="1" i="0" baseline="0">
                <a:effectLst/>
              </a:rPr>
              <a:t>Rail links, year of opening</a:t>
            </a:r>
            <a:endParaRPr lang="en-AU">
              <a:effectLst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Data!$B$134</c:f>
              <c:strCache>
                <c:ptCount val="1"/>
                <c:pt idx="0">
                  <c:v>Number</c:v>
                </c:pt>
              </c:strCache>
            </c:strRef>
          </c:tx>
          <c:spPr>
            <a:ln w="88900"/>
          </c:spPr>
          <c:marker>
            <c:symbol val="none"/>
          </c:marker>
          <c:cat>
            <c:numRef>
              <c:f>Data!$A$135:$A$166</c:f>
              <c:numCache>
                <c:formatCode>General</c:formatCode>
                <c:ptCount val="3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</c:numCache>
            </c:numRef>
          </c:cat>
          <c:val>
            <c:numRef>
              <c:f>Data!$B$135:$B$166</c:f>
              <c:numCache>
                <c:formatCode>General</c:formatCode>
                <c:ptCount val="32"/>
                <c:pt idx="0">
                  <c:v>19</c:v>
                </c:pt>
                <c:pt idx="1">
                  <c:v>21</c:v>
                </c:pt>
                <c:pt idx="2">
                  <c:v>23</c:v>
                </c:pt>
                <c:pt idx="3">
                  <c:v>25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  <c:pt idx="7">
                  <c:v>28</c:v>
                </c:pt>
                <c:pt idx="8">
                  <c:v>31</c:v>
                </c:pt>
                <c:pt idx="9">
                  <c:v>35</c:v>
                </c:pt>
                <c:pt idx="10">
                  <c:v>38</c:v>
                </c:pt>
                <c:pt idx="11">
                  <c:v>40</c:v>
                </c:pt>
                <c:pt idx="12">
                  <c:v>43</c:v>
                </c:pt>
                <c:pt idx="13">
                  <c:v>45</c:v>
                </c:pt>
                <c:pt idx="14">
                  <c:v>48</c:v>
                </c:pt>
                <c:pt idx="15">
                  <c:v>48</c:v>
                </c:pt>
                <c:pt idx="16">
                  <c:v>48</c:v>
                </c:pt>
                <c:pt idx="17">
                  <c:v>50</c:v>
                </c:pt>
                <c:pt idx="18">
                  <c:v>53</c:v>
                </c:pt>
                <c:pt idx="19">
                  <c:v>55</c:v>
                </c:pt>
                <c:pt idx="20">
                  <c:v>60</c:v>
                </c:pt>
                <c:pt idx="21">
                  <c:v>62</c:v>
                </c:pt>
                <c:pt idx="22">
                  <c:v>65</c:v>
                </c:pt>
                <c:pt idx="23">
                  <c:v>66</c:v>
                </c:pt>
                <c:pt idx="24">
                  <c:v>68</c:v>
                </c:pt>
                <c:pt idx="25">
                  <c:v>72</c:v>
                </c:pt>
                <c:pt idx="26">
                  <c:v>75</c:v>
                </c:pt>
                <c:pt idx="27">
                  <c:v>75</c:v>
                </c:pt>
                <c:pt idx="28">
                  <c:v>77</c:v>
                </c:pt>
                <c:pt idx="29">
                  <c:v>79</c:v>
                </c:pt>
                <c:pt idx="30">
                  <c:v>82</c:v>
                </c:pt>
                <c:pt idx="31">
                  <c:v>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716992"/>
        <c:axId val="42144832"/>
      </c:lineChart>
      <c:catAx>
        <c:axId val="45716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0" baseline="0"/>
            </a:pPr>
            <a:endParaRPr lang="en-US"/>
          </a:p>
        </c:txPr>
        <c:crossAx val="42144832"/>
        <c:crosses val="autoZero"/>
        <c:auto val="1"/>
        <c:lblAlgn val="ctr"/>
        <c:lblOffset val="100"/>
        <c:noMultiLvlLbl val="0"/>
      </c:catAx>
      <c:valAx>
        <c:axId val="42144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45716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9D6D9-D3B3-4802-990C-413B42411E16}" type="datetimeFigureOut">
              <a:rPr lang="en-AU" smtClean="0"/>
              <a:t>31/10/2015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ED01C-9854-4291-95E5-6C36EC288C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6820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2011 figures: http://www.guardian.co.uk/news/datablog/2012/may/04/world-top-100-airports#data</a:t>
            </a:r>
          </a:p>
          <a:p>
            <a:endParaRPr lang="en-AU" dirty="0" smtClean="0"/>
          </a:p>
          <a:p>
            <a:r>
              <a:rPr lang="en-AU" dirty="0" smtClean="0"/>
              <a:t>Melbourne 2014-15</a:t>
            </a:r>
            <a:r>
              <a:rPr lang="en-AU" baseline="0" dirty="0" smtClean="0"/>
              <a:t> figures: http://melbourneairport.com.au/about-melbourne-airport/media/media-releases/melbourne-airports-2014-15-passenger-traffic-results-1748.html</a:t>
            </a:r>
          </a:p>
          <a:p>
            <a:endParaRPr lang="en-AU" baseline="0" dirty="0" smtClean="0"/>
          </a:p>
          <a:p>
            <a:r>
              <a:rPr lang="en-AU" baseline="0" dirty="0" smtClean="0"/>
              <a:t>Melbourne Airport also has about 12,500 workers. Airports are a significant trip generator in many urban areas.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ED01C-9854-4291-95E5-6C36EC288CD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8331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Shuttle means a short</a:t>
            </a:r>
            <a:r>
              <a:rPr lang="en-AU" baseline="0" dirty="0" smtClean="0"/>
              <a:t> distance dedicated shuttle connection to a rail link</a:t>
            </a:r>
          </a:p>
          <a:p>
            <a:endParaRPr lang="en-AU" baseline="0" dirty="0" smtClean="0"/>
          </a:p>
          <a:p>
            <a:r>
              <a:rPr lang="en-AU" baseline="0" dirty="0" smtClean="0"/>
              <a:t>Shuttles are usually bus, but Paris Charles De Gaulle has a RAIL shuttle to the RER station.</a:t>
            </a:r>
          </a:p>
          <a:p>
            <a:endParaRPr lang="en-AU" baseline="0" dirty="0" smtClean="0"/>
          </a:p>
          <a:p>
            <a:r>
              <a:rPr lang="en-AU" baseline="0" dirty="0" smtClean="0"/>
              <a:t>Top 50: 39 have links (4 with shuttles), 5 under construction, 6 don’t – Melbourne plus 5 cities in the USA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ED01C-9854-4291-95E5-6C36EC288CD0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8331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All in the top 50 are in car-dominated American</a:t>
            </a:r>
            <a:r>
              <a:rPr lang="en-AU" baseline="0" dirty="0" smtClean="0"/>
              <a:t> cities, plus </a:t>
            </a:r>
            <a:r>
              <a:rPr lang="en-AU" baseline="0" dirty="0" smtClean="0"/>
              <a:t>Melbourne.</a:t>
            </a:r>
          </a:p>
          <a:p>
            <a:endParaRPr lang="en-AU" baseline="0" dirty="0" smtClean="0"/>
          </a:p>
          <a:p>
            <a:r>
              <a:rPr lang="en-AU" baseline="0" dirty="0" smtClean="0"/>
              <a:t>Journey to PT work mode share (metropolitan area except Charlotte):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Las Vegas 3.18%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Houston 2.24%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Charlotte 3.5% (city area only)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Orlando 1.85%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Detroit 1.62%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Melbourne 16.1%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dirty="0" smtClean="0"/>
              <a:t>http://www.thetransportpolitic.com/2010/10/13/transit-mode-share-trends-looking-steady-rail-appears-to-encourage-non-automobile-commutes/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dirty="0" smtClean="0"/>
              <a:t>https://chartingtransport.files.wordpress.com/2012/10/pt-mode-share-trend7.png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ED01C-9854-4291-95E5-6C36EC288CD0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8331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Includes shuttle connections</a:t>
            </a:r>
          </a:p>
          <a:p>
            <a:r>
              <a:rPr lang="en-AU" dirty="0" smtClean="0"/>
              <a:t>About 2 opening each year.</a:t>
            </a:r>
          </a:p>
          <a:p>
            <a:r>
              <a:rPr lang="en-AU" dirty="0" smtClean="0"/>
              <a:t>2015: Helsinki and Toronto</a:t>
            </a:r>
          </a:p>
          <a:p>
            <a:r>
              <a:rPr lang="en-AU" dirty="0" smtClean="0"/>
              <a:t>2016: Denver, Jakarta and Taipei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ED01C-9854-4291-95E5-6C36EC288CD0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8331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Why rail? It’s not about city</a:t>
            </a:r>
            <a:r>
              <a:rPr lang="en-AU" baseline="0" dirty="0" smtClean="0"/>
              <a:t> envy, it’s about the best mode for the job. Major airports are huge traffic generators.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ED01C-9854-4291-95E5-6C36EC288CD0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5473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$18 one way (but high</a:t>
            </a:r>
            <a:r>
              <a:rPr lang="en-AU" baseline="0" dirty="0" smtClean="0"/>
              <a:t> fares are common for airport express PT)</a:t>
            </a:r>
          </a:p>
          <a:p>
            <a:endParaRPr lang="en-AU" baseline="0" dirty="0" smtClean="0"/>
          </a:p>
          <a:p>
            <a:r>
              <a:rPr lang="en-AU" baseline="0" dirty="0" err="1" smtClean="0"/>
              <a:t>Skybus</a:t>
            </a:r>
            <a:r>
              <a:rPr lang="en-AU" baseline="0" dirty="0" smtClean="0"/>
              <a:t> can be improved. Congestion could be fixed by enforcing existing </a:t>
            </a:r>
            <a:r>
              <a:rPr lang="en-AU" baseline="0" dirty="0" err="1" smtClean="0"/>
              <a:t>Citylink</a:t>
            </a:r>
            <a:r>
              <a:rPr lang="en-AU" baseline="0" dirty="0" smtClean="0"/>
              <a:t> “express” lanes and providing bus lanes where needed, though this wouldn’t fix the crowding.</a:t>
            </a:r>
          </a:p>
          <a:p>
            <a:endParaRPr lang="en-AU" baseline="0" dirty="0" smtClean="0"/>
          </a:p>
          <a:p>
            <a:r>
              <a:rPr lang="en-AU" baseline="0" dirty="0" smtClean="0"/>
              <a:t>More buses can be put on, but at some point the patronage will go beyond what buses can handle.</a:t>
            </a:r>
          </a:p>
          <a:p>
            <a:endParaRPr lang="en-AU" baseline="0" dirty="0" smtClean="0"/>
          </a:p>
          <a:p>
            <a:r>
              <a:rPr lang="en-AU" baseline="0" dirty="0" smtClean="0"/>
              <a:t>And what about providing a service that will attract a higher mode share?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ED01C-9854-4291-95E5-6C36EC288CD0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629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Learn lessons</a:t>
            </a:r>
            <a:r>
              <a:rPr lang="en-AU" baseline="0" dirty="0" smtClean="0"/>
              <a:t> from Sydney (expensive), Brisbane (infrequent, expensive)</a:t>
            </a:r>
          </a:p>
          <a:p>
            <a:endParaRPr lang="en-AU" baseline="0" dirty="0" smtClean="0"/>
          </a:p>
          <a:p>
            <a:r>
              <a:rPr lang="en-AU" dirty="0" smtClean="0"/>
              <a:t>Need solutions</a:t>
            </a:r>
            <a:r>
              <a:rPr lang="en-AU" baseline="0" dirty="0" smtClean="0"/>
              <a:t> that also cater for airport workers, not just travellers. Good interchange with local services.</a:t>
            </a:r>
          </a:p>
          <a:p>
            <a:endParaRPr lang="en-AU" baseline="0" dirty="0" smtClean="0"/>
          </a:p>
          <a:p>
            <a:r>
              <a:rPr lang="en-AU" baseline="0" dirty="0" smtClean="0"/>
              <a:t>Government favours route via Albion. Other proposals </a:t>
            </a:r>
            <a:r>
              <a:rPr lang="en-AU" baseline="0" smtClean="0"/>
              <a:t>include a high </a:t>
            </a:r>
            <a:r>
              <a:rPr lang="en-AU" baseline="0" dirty="0" smtClean="0"/>
              <a:t>speed line, branch from Broadmeadows line, and diversion of Upfield line.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ED01C-9854-4291-95E5-6C36EC288CD0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629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Airport Rail is not the only upgrade our PT network needs.</a:t>
            </a:r>
          </a:p>
          <a:p>
            <a:endParaRPr lang="en-AU" dirty="0" smtClean="0"/>
          </a:p>
          <a:p>
            <a:r>
              <a:rPr lang="en-AU" dirty="0" smtClean="0"/>
              <a:t>The </a:t>
            </a:r>
            <a:r>
              <a:rPr lang="en-AU" dirty="0" smtClean="0"/>
              <a:t>government is already starting to move on the Metro</a:t>
            </a:r>
            <a:r>
              <a:rPr lang="en-AU" baseline="0" dirty="0" smtClean="0"/>
              <a:t> rail tunnel, level crossings, Mernda rail, and eventually upgraded signalling. But what else is needed?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ED01C-9854-4291-95E5-6C36EC288CD0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629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2851-C8CD-41FC-83B9-C2B8D208C198}" type="datetimeFigureOut">
              <a:rPr lang="en-AU" smtClean="0"/>
              <a:t>31/10/2015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FDFE3-F31B-4456-92D7-3618B156AE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1633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2851-C8CD-41FC-83B9-C2B8D208C198}" type="datetimeFigureOut">
              <a:rPr lang="en-AU" smtClean="0"/>
              <a:t>31/10/2015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FDFE3-F31B-4456-92D7-3618B156AE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0974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2851-C8CD-41FC-83B9-C2B8D208C198}" type="datetimeFigureOut">
              <a:rPr lang="en-AU" smtClean="0"/>
              <a:t>31/10/2015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FDFE3-F31B-4456-92D7-3618B156AE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338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2851-C8CD-41FC-83B9-C2B8D208C198}" type="datetimeFigureOut">
              <a:rPr lang="en-AU" smtClean="0"/>
              <a:t>31/10/2015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FDFE3-F31B-4456-92D7-3618B156AE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715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2851-C8CD-41FC-83B9-C2B8D208C198}" type="datetimeFigureOut">
              <a:rPr lang="en-AU" smtClean="0"/>
              <a:t>31/10/2015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FDFE3-F31B-4456-92D7-3618B156AE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979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2851-C8CD-41FC-83B9-C2B8D208C198}" type="datetimeFigureOut">
              <a:rPr lang="en-AU" smtClean="0"/>
              <a:t>31/10/2015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FDFE3-F31B-4456-92D7-3618B156AE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031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2851-C8CD-41FC-83B9-C2B8D208C198}" type="datetimeFigureOut">
              <a:rPr lang="en-AU" smtClean="0"/>
              <a:t>31/10/2015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FDFE3-F31B-4456-92D7-3618B156AE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7534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2851-C8CD-41FC-83B9-C2B8D208C198}" type="datetimeFigureOut">
              <a:rPr lang="en-AU" smtClean="0"/>
              <a:t>31/10/2015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FDFE3-F31B-4456-92D7-3618B156AE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4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2851-C8CD-41FC-83B9-C2B8D208C198}" type="datetimeFigureOut">
              <a:rPr lang="en-AU" smtClean="0"/>
              <a:t>31/10/2015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FDFE3-F31B-4456-92D7-3618B156AE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368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2851-C8CD-41FC-83B9-C2B8D208C198}" type="datetimeFigureOut">
              <a:rPr lang="en-AU" smtClean="0"/>
              <a:t>31/10/2015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FDFE3-F31B-4456-92D7-3618B156AE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980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2851-C8CD-41FC-83B9-C2B8D208C198}" type="datetimeFigureOut">
              <a:rPr lang="en-AU" smtClean="0"/>
              <a:t>31/10/2015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FDFE3-F31B-4456-92D7-3618B156AE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649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41000">
              <a:schemeClr val="accent1">
                <a:tint val="44500"/>
                <a:satMod val="16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F2851-C8CD-41FC-83B9-C2B8D208C198}" type="datetimeFigureOut">
              <a:rPr lang="en-AU" smtClean="0"/>
              <a:t>31/10/2015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FDFE3-F31B-4456-92D7-3618B156AE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420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49824"/>
            <a:ext cx="9160757" cy="380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700808"/>
            <a:ext cx="828092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AU" sz="5400" b="1" dirty="0" smtClean="0"/>
              <a:t>World’s busiest airports and their public transport links</a:t>
            </a:r>
            <a:endParaRPr lang="en-AU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5364267"/>
            <a:ext cx="7272808" cy="1343000"/>
          </a:xfrm>
        </p:spPr>
        <p:txBody>
          <a:bodyPr>
            <a:normAutofit/>
          </a:bodyPr>
          <a:lstStyle/>
          <a:p>
            <a:r>
              <a:rPr lang="en-AU" sz="2800" b="1" dirty="0" smtClean="0">
                <a:solidFill>
                  <a:schemeClr val="tx1"/>
                </a:solidFill>
              </a:rPr>
              <a:t>Daniel Bowen - @</a:t>
            </a:r>
            <a:r>
              <a:rPr lang="en-AU" sz="2800" b="1" dirty="0" err="1" smtClean="0">
                <a:solidFill>
                  <a:schemeClr val="tx1"/>
                </a:solidFill>
              </a:rPr>
              <a:t>danielbowen</a:t>
            </a:r>
            <a:endParaRPr lang="en-AU" sz="2800" b="1" dirty="0" smtClean="0">
              <a:solidFill>
                <a:schemeClr val="tx1"/>
              </a:solidFill>
            </a:endParaRPr>
          </a:p>
          <a:p>
            <a:r>
              <a:rPr lang="en-AU" sz="2800" b="1" dirty="0" smtClean="0">
                <a:solidFill>
                  <a:schemeClr val="tx1"/>
                </a:solidFill>
              </a:rPr>
              <a:t>Public Transport Users Association - @</a:t>
            </a:r>
            <a:r>
              <a:rPr lang="en-AU" sz="2800" b="1" dirty="0" err="1" smtClean="0">
                <a:solidFill>
                  <a:schemeClr val="tx1"/>
                </a:solidFill>
              </a:rPr>
              <a:t>ptua</a:t>
            </a:r>
            <a:endParaRPr lang="en-AU" sz="2800" b="1" dirty="0" smtClean="0">
              <a:solidFill>
                <a:schemeClr val="tx1"/>
              </a:solidFill>
            </a:endParaRPr>
          </a:p>
          <a:p>
            <a:endParaRPr lang="en-A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71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World’s busiest airports</a:t>
            </a:r>
            <a:endParaRPr lang="en-AU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399988"/>
              </p:ext>
            </p:extLst>
          </p:nvPr>
        </p:nvGraphicFramePr>
        <p:xfrm>
          <a:off x="899592" y="1484784"/>
          <a:ext cx="7321902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672"/>
                <a:gridCol w="1908175"/>
                <a:gridCol w="1048766"/>
                <a:gridCol w="2454075"/>
                <a:gridCol w="1129214"/>
              </a:tblGrid>
              <a:tr h="548674">
                <a:tc>
                  <a:txBody>
                    <a:bodyPr/>
                    <a:lstStyle/>
                    <a:p>
                      <a:r>
                        <a:rPr lang="en-AU" dirty="0" smtClean="0"/>
                        <a:t>Rank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Airport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Country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Passengers per annum (2011)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Rail link?</a:t>
                      </a:r>
                      <a:endParaRPr lang="en-AU" dirty="0"/>
                    </a:p>
                  </a:txBody>
                  <a:tcPr/>
                </a:tc>
              </a:tr>
              <a:tr h="317883">
                <a:tc>
                  <a:txBody>
                    <a:bodyPr/>
                    <a:lstStyle/>
                    <a:p>
                      <a:r>
                        <a:rPr lang="en-AU" dirty="0" smtClean="0"/>
                        <a:t>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Atlanta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USA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92,365,860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Yes</a:t>
                      </a:r>
                    </a:p>
                  </a:txBody>
                  <a:tcPr/>
                </a:tc>
              </a:tr>
              <a:tr h="317883">
                <a:tc>
                  <a:txBody>
                    <a:bodyPr/>
                    <a:lstStyle/>
                    <a:p>
                      <a:r>
                        <a:rPr lang="en-AU" dirty="0" smtClean="0"/>
                        <a:t>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Beijing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China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77,403,668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Yes</a:t>
                      </a:r>
                    </a:p>
                  </a:txBody>
                  <a:tcPr/>
                </a:tc>
              </a:tr>
              <a:tr h="317883">
                <a:tc>
                  <a:txBody>
                    <a:bodyPr/>
                    <a:lstStyle/>
                    <a:p>
                      <a:r>
                        <a:rPr lang="en-AU" dirty="0" smtClean="0"/>
                        <a:t>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London Heathrow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UK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69,433,565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Yes</a:t>
                      </a:r>
                      <a:endParaRPr lang="en-AU" dirty="0"/>
                    </a:p>
                  </a:txBody>
                  <a:tcPr/>
                </a:tc>
              </a:tr>
              <a:tr h="317883">
                <a:tc>
                  <a:txBody>
                    <a:bodyPr/>
                    <a:lstStyle/>
                    <a:p>
                      <a:r>
                        <a:rPr lang="en-AU" dirty="0" smtClean="0"/>
                        <a:t>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O’Hare, Chicago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USA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66,561,023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Yes</a:t>
                      </a:r>
                    </a:p>
                  </a:txBody>
                  <a:tcPr/>
                </a:tc>
              </a:tr>
              <a:tr h="317883">
                <a:tc>
                  <a:txBody>
                    <a:bodyPr/>
                    <a:lstStyle/>
                    <a:p>
                      <a:r>
                        <a:rPr lang="en-AU" dirty="0" smtClean="0"/>
                        <a:t>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Haneda</a:t>
                      </a:r>
                      <a:r>
                        <a:rPr lang="en-AU" dirty="0" smtClean="0"/>
                        <a:t>,</a:t>
                      </a:r>
                      <a:r>
                        <a:rPr lang="en-AU" baseline="0" dirty="0" smtClean="0"/>
                        <a:t> </a:t>
                      </a:r>
                      <a:r>
                        <a:rPr lang="en-AU" dirty="0" smtClean="0"/>
                        <a:t>Tokyo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Japan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62,263,025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Yes</a:t>
                      </a:r>
                    </a:p>
                  </a:txBody>
                  <a:tcPr/>
                </a:tc>
              </a:tr>
              <a:tr h="317883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…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 smtClean="0"/>
                    </a:p>
                  </a:txBody>
                  <a:tcPr/>
                </a:tc>
              </a:tr>
              <a:tr h="317883">
                <a:tc>
                  <a:txBody>
                    <a:bodyPr/>
                    <a:lstStyle/>
                    <a:p>
                      <a:r>
                        <a:rPr lang="en-AU" dirty="0" smtClean="0"/>
                        <a:t>31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Sydney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Australia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36,022,614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Yes</a:t>
                      </a:r>
                    </a:p>
                  </a:txBody>
                  <a:tcPr/>
                </a:tc>
              </a:tr>
              <a:tr h="317883">
                <a:tc>
                  <a:txBody>
                    <a:bodyPr/>
                    <a:lstStyle/>
                    <a:p>
                      <a:r>
                        <a:rPr lang="en-AU" dirty="0" smtClean="0"/>
                        <a:t>50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Melbourne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Australia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28,060,111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No</a:t>
                      </a:r>
                    </a:p>
                  </a:txBody>
                  <a:tcPr/>
                </a:tc>
              </a:tr>
              <a:tr h="317883">
                <a:tc>
                  <a:txBody>
                    <a:bodyPr/>
                    <a:lstStyle/>
                    <a:p>
                      <a:r>
                        <a:rPr lang="en-AU" dirty="0" smtClean="0"/>
                        <a:t>69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Brisbane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Australia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20,589,207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Yes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val Callout 2"/>
          <p:cNvSpPr/>
          <p:nvPr/>
        </p:nvSpPr>
        <p:spPr>
          <a:xfrm>
            <a:off x="6300192" y="5517232"/>
            <a:ext cx="2592288" cy="1124744"/>
          </a:xfrm>
          <a:prstGeom prst="wedgeEllipseCallout">
            <a:avLst>
              <a:gd name="adj1" fmla="val -63277"/>
              <a:gd name="adj2" fmla="val -1071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 smtClean="0"/>
              <a:t>Melbourne 2014-15: more than 32 million</a:t>
            </a:r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196449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World’s busiest airports</a:t>
            </a:r>
            <a:endParaRPr lang="en-AU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126165"/>
              </p:ext>
            </p:extLst>
          </p:nvPr>
        </p:nvGraphicFramePr>
        <p:xfrm>
          <a:off x="0" y="1844824"/>
          <a:ext cx="428396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229699"/>
              </p:ext>
            </p:extLst>
          </p:nvPr>
        </p:nvGraphicFramePr>
        <p:xfrm>
          <a:off x="4499992" y="1844824"/>
          <a:ext cx="464400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Oval Callout 6"/>
          <p:cNvSpPr/>
          <p:nvPr/>
        </p:nvSpPr>
        <p:spPr>
          <a:xfrm>
            <a:off x="179512" y="1124744"/>
            <a:ext cx="2232248" cy="706388"/>
          </a:xfrm>
          <a:prstGeom prst="wedgeEllipseCallout">
            <a:avLst>
              <a:gd name="adj1" fmla="val 2620"/>
              <a:gd name="adj2" fmla="val 2276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 smtClean="0"/>
              <a:t>5 in the USA,</a:t>
            </a:r>
          </a:p>
          <a:p>
            <a:pPr algn="ctr"/>
            <a:r>
              <a:rPr lang="en-AU" sz="1600" b="1" dirty="0" smtClean="0"/>
              <a:t>plus Melbourne</a:t>
            </a:r>
            <a:endParaRPr lang="en-AU" sz="1600" b="1" dirty="0"/>
          </a:p>
        </p:txBody>
      </p:sp>
    </p:spTree>
    <p:extLst>
      <p:ext uri="{BB962C8B-B14F-4D97-AF65-F5344CB8AC3E}">
        <p14:creationId xmlns:p14="http://schemas.microsoft.com/office/powerpoint/2010/main" val="297886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Airports without rail (by 2021)</a:t>
            </a:r>
            <a:endParaRPr lang="en-AU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872520"/>
              </p:ext>
            </p:extLst>
          </p:nvPr>
        </p:nvGraphicFramePr>
        <p:xfrm>
          <a:off x="1547664" y="1628800"/>
          <a:ext cx="6095999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736"/>
                <a:gridCol w="1800022"/>
                <a:gridCol w="1224314"/>
                <a:gridCol w="2399927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Rank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Airport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Country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Passengers per annum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20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Las Vegas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USA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41,479,572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24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Houston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USA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40,170,844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25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Charlotte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USA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39,043,708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32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Orlando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USA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35,356,991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42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Detroit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USA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32,419,181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50</a:t>
                      </a:r>
                      <a:endParaRPr lang="en-A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Melbourne</a:t>
                      </a:r>
                      <a:endParaRPr lang="en-A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Australia</a:t>
                      </a:r>
                      <a:endParaRPr lang="en-A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28,060,111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55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Antalya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Turkey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25,183,142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58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La Guardia, NYC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USA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24,028,400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61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Palma, Majorca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Spain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22,723,837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72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Bogota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Columbia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20,327,901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80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Dublin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Ireland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18,735,944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(and 6</a:t>
                      </a:r>
                      <a:r>
                        <a:rPr lang="en-A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others)</a:t>
                      </a:r>
                      <a:endParaRPr lang="en-A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143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041115"/>
            <a:ext cx="9144000" cy="4816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World’s busiest airports</a:t>
            </a:r>
            <a:endParaRPr lang="en-AU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399812"/>
              </p:ext>
            </p:extLst>
          </p:nvPr>
        </p:nvGraphicFramePr>
        <p:xfrm>
          <a:off x="1653418" y="2006646"/>
          <a:ext cx="5837163" cy="4771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2050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Comparing modes</a:t>
            </a: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376805"/>
              </p:ext>
            </p:extLst>
          </p:nvPr>
        </p:nvGraphicFramePr>
        <p:xfrm>
          <a:off x="755575" y="1484784"/>
          <a:ext cx="7632848" cy="1828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1139"/>
                <a:gridCol w="1739301"/>
                <a:gridCol w="1764196"/>
                <a:gridCol w="1908212"/>
              </a:tblGrid>
              <a:tr h="457094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Bus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Tram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Heavy rail</a:t>
                      </a:r>
                      <a:endParaRPr lang="en-AU" dirty="0"/>
                    </a:p>
                  </a:txBody>
                  <a:tcPr/>
                </a:tc>
              </a:tr>
              <a:tr h="457094">
                <a:tc>
                  <a:txBody>
                    <a:bodyPr/>
                    <a:lstStyle/>
                    <a:p>
                      <a:r>
                        <a:rPr lang="en-AU" dirty="0" smtClean="0"/>
                        <a:t>Infrastructure costs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Low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Medium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High</a:t>
                      </a:r>
                      <a:endParaRPr lang="en-AU" dirty="0"/>
                    </a:p>
                  </a:txBody>
                  <a:tcPr/>
                </a:tc>
              </a:tr>
              <a:tr h="457094">
                <a:tc>
                  <a:txBody>
                    <a:bodyPr/>
                    <a:lstStyle/>
                    <a:p>
                      <a:r>
                        <a:rPr lang="en-AU" dirty="0" smtClean="0"/>
                        <a:t>Speed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Slow to medium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Slow to medium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Medium to fast</a:t>
                      </a:r>
                      <a:endParaRPr lang="en-AU" dirty="0"/>
                    </a:p>
                  </a:txBody>
                  <a:tcPr/>
                </a:tc>
              </a:tr>
              <a:tr h="457094">
                <a:tc>
                  <a:txBody>
                    <a:bodyPr/>
                    <a:lstStyle/>
                    <a:p>
                      <a:r>
                        <a:rPr lang="en-AU" dirty="0" smtClean="0"/>
                        <a:t>Capacity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50-100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100-200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Up</a:t>
                      </a:r>
                      <a:r>
                        <a:rPr lang="en-AU" baseline="0" dirty="0" smtClean="0"/>
                        <a:t> to </a:t>
                      </a:r>
                      <a:r>
                        <a:rPr lang="en-AU" dirty="0" smtClean="0"/>
                        <a:t>1000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3429985"/>
            <a:ext cx="9144001" cy="344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15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Skybus</a:t>
            </a:r>
            <a:r>
              <a:rPr lang="en-AU" dirty="0" smtClean="0"/>
              <a:t> today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34061"/>
            <a:ext cx="8229600" cy="3484984"/>
          </a:xfrm>
        </p:spPr>
        <p:txBody>
          <a:bodyPr/>
          <a:lstStyle/>
          <a:p>
            <a:r>
              <a:rPr lang="en-AU" dirty="0" smtClean="0"/>
              <a:t>Frequency good – every 10 minutes</a:t>
            </a:r>
          </a:p>
          <a:p>
            <a:r>
              <a:rPr lang="en-AU" dirty="0"/>
              <a:t>Capacity – </a:t>
            </a:r>
            <a:r>
              <a:rPr lang="en-AU" dirty="0" smtClean="0"/>
              <a:t>medium</a:t>
            </a:r>
          </a:p>
          <a:p>
            <a:r>
              <a:rPr lang="en-AU" dirty="0" smtClean="0"/>
              <a:t>Crowded</a:t>
            </a:r>
            <a:r>
              <a:rPr lang="en-AU" dirty="0"/>
              <a:t> </a:t>
            </a:r>
            <a:r>
              <a:rPr lang="en-AU" dirty="0" smtClean="0"/>
              <a:t>– people left behind</a:t>
            </a:r>
          </a:p>
          <a:p>
            <a:r>
              <a:rPr lang="en-AU" dirty="0" smtClean="0"/>
              <a:t>Congestion</a:t>
            </a:r>
          </a:p>
          <a:p>
            <a:r>
              <a:rPr lang="en-AU" dirty="0" smtClean="0"/>
              <a:t>Cost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403716"/>
            <a:ext cx="5868144" cy="345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948264" y="1844824"/>
            <a:ext cx="1944216" cy="792088"/>
          </a:xfrm>
          <a:prstGeom prst="wedgeEllipseCallout">
            <a:avLst>
              <a:gd name="adj1" fmla="val -75703"/>
              <a:gd name="adj2" fmla="val 2484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Best mode for the job?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0285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Airport rail for Melbourne</a:t>
            </a:r>
            <a:br>
              <a:rPr lang="en-AU" dirty="0" smtClean="0"/>
            </a:br>
            <a:r>
              <a:rPr lang="en-AU" dirty="0" smtClean="0"/>
              <a:t>– What’s needed?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484984"/>
          </a:xfrm>
        </p:spPr>
        <p:txBody>
          <a:bodyPr/>
          <a:lstStyle/>
          <a:p>
            <a:r>
              <a:rPr lang="en-AU" dirty="0" smtClean="0"/>
              <a:t>Needs good frequency, every 10 minutes</a:t>
            </a:r>
          </a:p>
          <a:p>
            <a:r>
              <a:rPr lang="en-AU" dirty="0" smtClean="0"/>
              <a:t>Reliable fast travel time, 25 minutes max</a:t>
            </a:r>
          </a:p>
          <a:p>
            <a:r>
              <a:rPr lang="en-AU" dirty="0" smtClean="0"/>
              <a:t>Feed directly into rail network</a:t>
            </a:r>
          </a:p>
          <a:p>
            <a:r>
              <a:rPr lang="en-AU" dirty="0" smtClean="0"/>
              <a:t>Affordable fares</a:t>
            </a:r>
          </a:p>
          <a:p>
            <a:r>
              <a:rPr lang="en-AU" dirty="0" smtClean="0"/>
              <a:t>Good connections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038884"/>
            <a:ext cx="4139952" cy="281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22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Don’t forget other needed upgrades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630" y="1340768"/>
            <a:ext cx="6408712" cy="5040560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Other rail lines: Cranbourne East/Clyde, Doncaster, Monash/Rowville</a:t>
            </a:r>
          </a:p>
          <a:p>
            <a:r>
              <a:rPr lang="en-AU" dirty="0" smtClean="0"/>
              <a:t>Duplication: Melton,</a:t>
            </a:r>
            <a:br>
              <a:rPr lang="en-AU" dirty="0" smtClean="0"/>
            </a:br>
            <a:r>
              <a:rPr lang="en-AU" dirty="0" smtClean="0"/>
              <a:t>Altona, Cranbourne,</a:t>
            </a:r>
            <a:br>
              <a:rPr lang="en-AU" dirty="0" smtClean="0"/>
            </a:br>
            <a:r>
              <a:rPr lang="en-AU" dirty="0" smtClean="0"/>
              <a:t>Upfield</a:t>
            </a:r>
          </a:p>
          <a:p>
            <a:r>
              <a:rPr lang="en-AU" dirty="0" smtClean="0"/>
              <a:t>Tram, bus priority,</a:t>
            </a:r>
            <a:br>
              <a:rPr lang="en-AU" dirty="0" smtClean="0"/>
            </a:br>
            <a:r>
              <a:rPr lang="en-AU" dirty="0" smtClean="0"/>
              <a:t>extensions</a:t>
            </a:r>
          </a:p>
          <a:p>
            <a:r>
              <a:rPr lang="en-AU" dirty="0" smtClean="0"/>
              <a:t>“Every 10 minutes to</a:t>
            </a:r>
            <a:br>
              <a:rPr lang="en-AU" dirty="0" smtClean="0"/>
            </a:br>
            <a:r>
              <a:rPr lang="en-AU" dirty="0" smtClean="0"/>
              <a:t>everywhere”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0875" y="2924944"/>
            <a:ext cx="4833126" cy="391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5755330" y="1700808"/>
            <a:ext cx="1944216" cy="792088"/>
          </a:xfrm>
          <a:prstGeom prst="wedgeEllipseCallout">
            <a:avLst>
              <a:gd name="adj1" fmla="val -85632"/>
              <a:gd name="adj2" fmla="val 2279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Single track bottleneck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04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680</Words>
  <Application>Microsoft Office PowerPoint</Application>
  <PresentationFormat>On-screen Show (4:3)</PresentationFormat>
  <Paragraphs>196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World’s busiest airports and their public transport links</vt:lpstr>
      <vt:lpstr>World’s busiest airports</vt:lpstr>
      <vt:lpstr>World’s busiest airports</vt:lpstr>
      <vt:lpstr>Airports without rail (by 2021)</vt:lpstr>
      <vt:lpstr>World’s busiest airports</vt:lpstr>
      <vt:lpstr>Comparing modes</vt:lpstr>
      <vt:lpstr>Skybus today</vt:lpstr>
      <vt:lpstr>Airport rail for Melbourne – What’s needed?</vt:lpstr>
      <vt:lpstr>Don’t forget other needed upgrades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Melbourne – tapestry of a city</dc:title>
  <dc:creator>Daniel Bowen</dc:creator>
  <cp:lastModifiedBy>Daniel Bowen</cp:lastModifiedBy>
  <cp:revision>61</cp:revision>
  <dcterms:created xsi:type="dcterms:W3CDTF">2015-10-09T23:15:09Z</dcterms:created>
  <dcterms:modified xsi:type="dcterms:W3CDTF">2015-10-30T23:58:08Z</dcterms:modified>
</cp:coreProperties>
</file>